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14"/>
  </p:notesMasterIdLst>
  <p:sldIdLst>
    <p:sldId id="313" r:id="rId2"/>
    <p:sldId id="318" r:id="rId3"/>
    <p:sldId id="320" r:id="rId4"/>
    <p:sldId id="319" r:id="rId5"/>
    <p:sldId id="321" r:id="rId6"/>
    <p:sldId id="322" r:id="rId7"/>
    <p:sldId id="323" r:id="rId8"/>
    <p:sldId id="324" r:id="rId9"/>
    <p:sldId id="326" r:id="rId10"/>
    <p:sldId id="329" r:id="rId11"/>
    <p:sldId id="346" r:id="rId12"/>
    <p:sldId id="34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52D"/>
    <a:srgbClr val="1AA4AA"/>
    <a:srgbClr val="3FB0AE"/>
    <a:srgbClr val="6F7477"/>
    <a:srgbClr val="E2EFD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النمط الفات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نمط متوسط 4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النمط المتوس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8D1EBA9-BABE-480D-A56E-C7EC43842483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839D39E-4ED9-446D-B814-C9562F3FA4E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1900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0054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7656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92993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8078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61547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3770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941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6399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6516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0804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dirty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6589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BCA3-0547-49FA-943E-6754B0195E99}" type="datetimeFigureOut">
              <a:rPr lang="ar-SA" smtClean="0"/>
              <a:t>07/05/1447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8531-D2BD-4DC6-999B-86D7D3B2AE32}" type="slidenum">
              <a:rPr lang="ar-SA" smtClean="0"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0706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TALAL.org.sa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581FD4FA-E758-4047-601C-5AC74EBEB68E}"/>
              </a:ext>
            </a:extLst>
          </p:cNvPr>
          <p:cNvSpPr txBox="1"/>
          <p:nvPr/>
        </p:nvSpPr>
        <p:spPr>
          <a:xfrm>
            <a:off x="1318983" y="4611760"/>
            <a:ext cx="63754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  <a:tabLst>
                <a:tab pos="2505075" algn="ctr"/>
                <a:tab pos="5215890" algn="ctr"/>
                <a:tab pos="7675880" algn="ctr"/>
                <a:tab pos="10969625" algn="r"/>
              </a:tabLst>
            </a:pPr>
            <a:r>
              <a:rPr lang="en-US" sz="3200" b="1" kern="100" dirty="0">
                <a:solidFill>
                  <a:srgbClr val="FCB52D"/>
                </a:solidFill>
                <a:effectLst/>
                <a:latin typeface="Tajawal" panose="00000500000000000000" pitchFamily="2" charset="-78"/>
                <a:ea typeface="Aptos" panose="020B0004020202020204" pitchFamily="34" charset="0"/>
                <a:cs typeface="Tajawal" panose="00000500000000000000" pitchFamily="2" charset="-78"/>
              </a:rPr>
              <a:t>2024 </a:t>
            </a:r>
            <a:r>
              <a:rPr lang="en-US" sz="3200" b="1" kern="100" dirty="0">
                <a:solidFill>
                  <a:srgbClr val="FCB52D"/>
                </a:solidFill>
                <a:latin typeface="Tajawal" panose="00000500000000000000" pitchFamily="2" charset="-78"/>
                <a:ea typeface="Aptos" panose="020B0004020202020204" pitchFamily="34" charset="0"/>
                <a:cs typeface="Tajawal" panose="00000500000000000000" pitchFamily="2" charset="-78"/>
              </a:rPr>
              <a:t>- 2025</a:t>
            </a:r>
            <a:r>
              <a:rPr lang="ar-SA" sz="3200" b="1" kern="100" dirty="0">
                <a:solidFill>
                  <a:srgbClr val="FCB52D"/>
                </a:solidFill>
                <a:effectLst/>
                <a:latin typeface="Tajawal" panose="00000500000000000000" pitchFamily="2" charset="-78"/>
                <a:ea typeface="Aptos" panose="020B0004020202020204" pitchFamily="34" charset="0"/>
                <a:cs typeface="Tajawal" panose="00000500000000000000" pitchFamily="2" charset="-78"/>
              </a:rPr>
              <a:t>م</a:t>
            </a:r>
            <a:endParaRPr lang="en-US" kern="100" dirty="0">
              <a:solidFill>
                <a:srgbClr val="FCB52D"/>
              </a:solidFill>
              <a:effectLst/>
              <a:latin typeface="Tajawal" panose="00000500000000000000" pitchFamily="2" charset="-78"/>
              <a:ea typeface="Aptos" panose="020B0004020202020204" pitchFamily="34" charset="0"/>
              <a:cs typeface="Tajawal" panose="00000500000000000000" pitchFamily="2" charset="-78"/>
            </a:endParaRPr>
          </a:p>
        </p:txBody>
      </p: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075DDF2B-95F2-50BF-B250-FF89EB618C50}"/>
              </a:ext>
            </a:extLst>
          </p:cNvPr>
          <p:cNvGrpSpPr/>
          <p:nvPr/>
        </p:nvGrpSpPr>
        <p:grpSpPr>
          <a:xfrm>
            <a:off x="0" y="-4605"/>
            <a:ext cx="9093604" cy="6892101"/>
            <a:chOff x="0" y="-4605"/>
            <a:chExt cx="9093604" cy="6892101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B96423F7-35CF-03B1-9601-15679CEA13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668D6014-845D-0788-11F5-DF90DEFA78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FD6078F1-567A-C84D-18E9-29F3FBBBA3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530" r="35311" b="35988"/>
            <a:stretch/>
          </p:blipFill>
          <p:spPr bwMode="auto">
            <a:xfrm>
              <a:off x="6812520" y="-4605"/>
              <a:ext cx="2281084" cy="6852774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6B09CF1-A919-AF61-A7C2-9C3D468C06ED}"/>
              </a:ext>
            </a:extLst>
          </p:cNvPr>
          <p:cNvSpPr txBox="1"/>
          <p:nvPr/>
        </p:nvSpPr>
        <p:spPr>
          <a:xfrm>
            <a:off x="1415327" y="2555208"/>
            <a:ext cx="6375400" cy="19133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  <a:tabLst>
                <a:tab pos="2505075" algn="ctr"/>
                <a:tab pos="5215890" algn="ctr"/>
                <a:tab pos="7675880" algn="ctr"/>
                <a:tab pos="10969625" algn="r"/>
              </a:tabLst>
            </a:pPr>
            <a:r>
              <a:rPr lang="ar-SA" sz="2400" b="1" kern="100" dirty="0">
                <a:solidFill>
                  <a:srgbClr val="6F7477"/>
                </a:solidFill>
                <a:effectLst/>
                <a:latin typeface="Tajawal" panose="00000500000000000000" pitchFamily="2" charset="-78"/>
                <a:ea typeface="Aptos" panose="020B0004020202020204" pitchFamily="34" charset="0"/>
                <a:cs typeface="Tajawal" panose="00000500000000000000" pitchFamily="2" charset="-78"/>
              </a:rPr>
              <a:t>نتائج استبانة قياس رضى المستفيدين 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  <a:tabLst>
                <a:tab pos="2505075" algn="ctr"/>
                <a:tab pos="5215890" algn="ctr"/>
                <a:tab pos="7675880" algn="ctr"/>
                <a:tab pos="10969625" algn="r"/>
              </a:tabLst>
            </a:pPr>
            <a:r>
              <a:rPr lang="ar-SA" sz="2400" b="1" kern="100" dirty="0">
                <a:solidFill>
                  <a:srgbClr val="6F7477"/>
                </a:solidFill>
                <a:latin typeface="Tajawal" panose="00000500000000000000" pitchFamily="2" charset="-78"/>
                <a:ea typeface="Aptos" panose="020B0004020202020204" pitchFamily="34" charset="0"/>
                <a:cs typeface="Tajawal" panose="00000500000000000000" pitchFamily="2" charset="-78"/>
              </a:rPr>
              <a:t>جمعية طلال الشبابية </a:t>
            </a:r>
          </a:p>
          <a:p>
            <a:pPr algn="ctr" rtl="1">
              <a:lnSpc>
                <a:spcPct val="150000"/>
              </a:lnSpc>
              <a:spcAft>
                <a:spcPts val="800"/>
              </a:spcAft>
              <a:tabLst>
                <a:tab pos="2505075" algn="ctr"/>
                <a:tab pos="5215890" algn="ctr"/>
                <a:tab pos="7675880" algn="ctr"/>
                <a:tab pos="10969625" algn="r"/>
              </a:tabLst>
            </a:pPr>
            <a:r>
              <a:rPr lang="ar-SA" sz="2400" b="1" kern="100" dirty="0">
                <a:solidFill>
                  <a:srgbClr val="6F7477"/>
                </a:solidFill>
                <a:latin typeface="Tajawal" panose="00000500000000000000" pitchFamily="2" charset="-78"/>
                <a:ea typeface="Aptos" panose="020B0004020202020204" pitchFamily="34" charset="0"/>
                <a:cs typeface="Tajawal" panose="00000500000000000000" pitchFamily="2" charset="-78"/>
              </a:rPr>
              <a:t>المدينة المنورة – مركز طلال </a:t>
            </a:r>
            <a:endParaRPr lang="en-US" sz="1400" kern="100" dirty="0">
              <a:solidFill>
                <a:srgbClr val="6F7477"/>
              </a:solidFill>
              <a:effectLst/>
              <a:latin typeface="Tajawal" panose="00000500000000000000" pitchFamily="2" charset="-78"/>
              <a:ea typeface="Aptos" panose="020B0004020202020204" pitchFamily="34" charset="0"/>
              <a:cs typeface="Tajawal" panose="000005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8809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F5C6A4F2-F8BC-F5D2-6C37-1CF44ADB077E}"/>
              </a:ext>
            </a:extLst>
          </p:cNvPr>
          <p:cNvGrpSpPr/>
          <p:nvPr/>
        </p:nvGrpSpPr>
        <p:grpSpPr>
          <a:xfrm>
            <a:off x="0" y="-4605"/>
            <a:ext cx="2783766" cy="6892101"/>
            <a:chOff x="0" y="-4605"/>
            <a:chExt cx="2783766" cy="6892101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A7EA338A-26A9-DE18-3E0B-A93E82CB6C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DC55F5F7-FD69-1DC0-93E2-E74DDC102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760854A-3E5E-D075-9347-458CFE084D86}"/>
              </a:ext>
            </a:extLst>
          </p:cNvPr>
          <p:cNvSpPr txBox="1"/>
          <p:nvPr/>
        </p:nvSpPr>
        <p:spPr>
          <a:xfrm>
            <a:off x="1134534" y="1250628"/>
            <a:ext cx="7188199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b="1" kern="100" dirty="0">
                <a:solidFill>
                  <a:srgbClr val="FCB52D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قياس رضى المستفيدين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09D707A-5982-9ED7-E9D2-09B63E96D996}"/>
              </a:ext>
            </a:extLst>
          </p:cNvPr>
          <p:cNvSpPr/>
          <p:nvPr/>
        </p:nvSpPr>
        <p:spPr>
          <a:xfrm>
            <a:off x="942565" y="1827873"/>
            <a:ext cx="6706816" cy="5132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kern="100" dirty="0">
                <a:solidFill>
                  <a:srgbClr val="FCB52D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النتائج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0B4050D-7D14-73A8-27D4-94BC3A03EE1E}"/>
              </a:ext>
            </a:extLst>
          </p:cNvPr>
          <p:cNvSpPr txBox="1"/>
          <p:nvPr/>
        </p:nvSpPr>
        <p:spPr>
          <a:xfrm>
            <a:off x="1218337" y="2322488"/>
            <a:ext cx="6544733" cy="2004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3- استنتاجات عامة:</a:t>
            </a:r>
          </a:p>
          <a:p>
            <a:pPr algn="just" rtl="1">
              <a:lnSpc>
                <a:spcPct val="150000"/>
              </a:lnSpc>
            </a:pPr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الرضا العام: </a:t>
            </a:r>
            <a:r>
              <a:rPr lang="ar-SA" sz="1400" dirty="0">
                <a:latin typeface="Tajawal" panose="00000500000000000000" pitchFamily="2" charset="-78"/>
                <a:cs typeface="Tajawal" panose="00000500000000000000" pitchFamily="2" charset="-78"/>
              </a:rPr>
              <a:t>الرضا عن الخدمات يتركز بشكل أساسي على الخدمات الأساسية مثل لكن الكثير من المستفيدين  شعروا أن هناك نقصًا في التوزيع المنتظم لهذه الخدمات.</a:t>
            </a:r>
          </a:p>
          <a:p>
            <a:pPr algn="just" rtl="1">
              <a:lnSpc>
                <a:spcPct val="150000"/>
              </a:lnSpc>
            </a:pPr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4- التواصل والشفافية: </a:t>
            </a:r>
            <a:r>
              <a:rPr lang="ar-SA" sz="1400" dirty="0">
                <a:latin typeface="Tajawal" panose="00000500000000000000" pitchFamily="2" charset="-78"/>
                <a:cs typeface="Tajawal" panose="00000500000000000000" pitchFamily="2" charset="-78"/>
              </a:rPr>
              <a:t>يجب تحسين تواصل الجمعية مع المستفيدين ، سواء من حيث سرعة الرد أو وضوح الإجراءات. </a:t>
            </a:r>
          </a:p>
          <a:p>
            <a:pPr algn="just" rtl="1">
              <a:lnSpc>
                <a:spcPct val="150000"/>
              </a:lnSpc>
            </a:pPr>
            <a:r>
              <a:rPr lang="ar-SA" sz="1400" dirty="0">
                <a:latin typeface="Tajawal" panose="00000500000000000000" pitchFamily="2" charset="-78"/>
                <a:cs typeface="Tajawal" panose="00000500000000000000" pitchFamily="2" charset="-78"/>
              </a:rPr>
              <a:t>هذا يمكن أن يساعد في تحسين الرضا العام بشكل كبير​.</a:t>
            </a:r>
          </a:p>
        </p:txBody>
      </p:sp>
    </p:spTree>
    <p:extLst>
      <p:ext uri="{BB962C8B-B14F-4D97-AF65-F5344CB8AC3E}">
        <p14:creationId xmlns:p14="http://schemas.microsoft.com/office/powerpoint/2010/main" val="2732392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6EDB5-959F-48B5-DC7D-E6BBFF94E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8F27FDDE-DD64-BA90-9540-AB96E209BB38}"/>
              </a:ext>
            </a:extLst>
          </p:cNvPr>
          <p:cNvSpPr txBox="1"/>
          <p:nvPr/>
        </p:nvSpPr>
        <p:spPr>
          <a:xfrm>
            <a:off x="1203390" y="1988897"/>
            <a:ext cx="6737219" cy="557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rtl="1">
              <a:lnSpc>
                <a:spcPct val="200000"/>
              </a:lnSpc>
              <a:tabLst>
                <a:tab pos="2505075" algn="ctr"/>
                <a:tab pos="5215890" algn="ctr"/>
                <a:tab pos="7675880" algn="ctr"/>
                <a:tab pos="10969625" algn="r"/>
              </a:tabLst>
            </a:pPr>
            <a:r>
              <a:rPr lang="ar-SA" b="1" kern="100" dirty="0">
                <a:solidFill>
                  <a:srgbClr val="FCB52D"/>
                </a:solidFill>
                <a:latin typeface="29LT Bukra Bold" panose="000B0903020204020204" pitchFamily="34" charset="-78"/>
                <a:cs typeface="29LT Bukra Bold" panose="000B0903020204020204" pitchFamily="34" charset="-78"/>
              </a:rPr>
              <a:t>تواصلوا معنا على  .. 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2E0A55DD-B4A0-5D9E-0771-802421DB0CC4}"/>
              </a:ext>
            </a:extLst>
          </p:cNvPr>
          <p:cNvSpPr txBox="1"/>
          <p:nvPr/>
        </p:nvSpPr>
        <p:spPr>
          <a:xfrm>
            <a:off x="3079102" y="3429000"/>
            <a:ext cx="2500604" cy="25892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graphicFrame>
        <p:nvGraphicFramePr>
          <p:cNvPr id="9" name="جدول 8">
            <a:extLst>
              <a:ext uri="{FF2B5EF4-FFF2-40B4-BE49-F238E27FC236}">
                <a16:creationId xmlns:a16="http://schemas.microsoft.com/office/drawing/2014/main" id="{1E4E6AAD-3682-5427-D282-6F028A9DB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151032"/>
              </p:ext>
            </p:extLst>
          </p:nvPr>
        </p:nvGraphicFramePr>
        <p:xfrm>
          <a:off x="2374463" y="2267595"/>
          <a:ext cx="3985773" cy="3085862"/>
        </p:xfrm>
        <a:graphic>
          <a:graphicData uri="http://schemas.openxmlformats.org/drawingml/2006/table">
            <a:tbl>
              <a:tblPr/>
              <a:tblGrid>
                <a:gridCol w="550902">
                  <a:extLst>
                    <a:ext uri="{9D8B030D-6E8A-4147-A177-3AD203B41FA5}">
                      <a16:colId xmlns:a16="http://schemas.microsoft.com/office/drawing/2014/main" val="767875239"/>
                    </a:ext>
                  </a:extLst>
                </a:gridCol>
                <a:gridCol w="3434871">
                  <a:extLst>
                    <a:ext uri="{9D8B030D-6E8A-4147-A177-3AD203B41FA5}">
                      <a16:colId xmlns:a16="http://schemas.microsoft.com/office/drawing/2014/main" val="4220675545"/>
                    </a:ext>
                  </a:extLst>
                </a:gridCol>
              </a:tblGrid>
              <a:tr h="652816">
                <a:tc>
                  <a:txBody>
                    <a:bodyPr/>
                    <a:lstStyle/>
                    <a:p>
                      <a:endParaRPr lang="ar-SA" b="1" i="0">
                        <a:solidFill>
                          <a:srgbClr val="009092"/>
                        </a:solidFill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ar-SA" b="1" dirty="0"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877602"/>
                  </a:ext>
                </a:extLst>
              </a:tr>
              <a:tr h="512276">
                <a:tc>
                  <a:txBody>
                    <a:bodyPr/>
                    <a:lstStyle/>
                    <a:p>
                      <a:endParaRPr lang="ar-SA" b="1" i="0">
                        <a:solidFill>
                          <a:srgbClr val="009092"/>
                        </a:solidFill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b="1" u="none" strike="noStrike" dirty="0">
                        <a:solidFill>
                          <a:srgbClr val="404040"/>
                        </a:solidFill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  <a:p>
                      <a:pPr algn="ctr" rtl="1"/>
                      <a:r>
                        <a:rPr lang="en-US" b="1" u="none" strike="noStrike" dirty="0">
                          <a:solidFill>
                            <a:srgbClr val="404040"/>
                          </a:solidFill>
                          <a:effectLst/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0500220397</a:t>
                      </a:r>
                      <a:endParaRPr lang="ar-SA" b="1" dirty="0"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601789"/>
                  </a:ext>
                </a:extLst>
              </a:tr>
              <a:tr h="896483">
                <a:tc>
                  <a:txBody>
                    <a:bodyPr/>
                    <a:lstStyle/>
                    <a:p>
                      <a:endParaRPr lang="ar-SA" b="1" i="0">
                        <a:solidFill>
                          <a:srgbClr val="009092"/>
                        </a:solidFill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u="none" strike="noStrike" dirty="0">
                          <a:solidFill>
                            <a:srgbClr val="FCB52D"/>
                          </a:solidFill>
                          <a:effectLst/>
                          <a:latin typeface="29LT Bukra Bold" panose="000B0903020204020204" pitchFamily="34" charset="-78"/>
                          <a:cs typeface="29LT Bukra Bold" panose="000B0903020204020204" pitchFamily="34" charset="-78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info@talal.org.sa</a:t>
                      </a:r>
                      <a:endParaRPr lang="en-US" b="1" dirty="0">
                        <a:solidFill>
                          <a:srgbClr val="FCB52D"/>
                        </a:solidFill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4764390"/>
                  </a:ext>
                </a:extLst>
              </a:tr>
              <a:tr h="896483">
                <a:tc>
                  <a:txBody>
                    <a:bodyPr/>
                    <a:lstStyle/>
                    <a:p>
                      <a:endParaRPr lang="ar-SA" b="1" i="0">
                        <a:solidFill>
                          <a:srgbClr val="009092"/>
                        </a:solidFill>
                        <a:effectLst/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>
                          <a:effectLst/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المدينة المنورة – مركز طلال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450145"/>
                  </a:ext>
                </a:extLst>
              </a:tr>
            </a:tbl>
          </a:graphicData>
        </a:graphic>
      </p:graphicFrame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0E97850-1DAA-3DF0-16BB-26F8B53EDFA1}"/>
              </a:ext>
            </a:extLst>
          </p:cNvPr>
          <p:cNvGrpSpPr/>
          <p:nvPr/>
        </p:nvGrpSpPr>
        <p:grpSpPr>
          <a:xfrm>
            <a:off x="0" y="-4605"/>
            <a:ext cx="9093604" cy="6892101"/>
            <a:chOff x="0" y="-4605"/>
            <a:chExt cx="9093604" cy="6892101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B4FA244A-021B-18F9-88A4-F4B8BDCD93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41562799-50DF-BF82-53A7-44EB922EA4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AD8B615D-B773-C309-DC3F-4FD3DCEE8A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530" r="35311" b="35988"/>
            <a:stretch/>
          </p:blipFill>
          <p:spPr bwMode="auto">
            <a:xfrm>
              <a:off x="6812520" y="-4605"/>
              <a:ext cx="2281084" cy="685277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530338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DB2926D2-CE2F-DA3E-CF41-AF85B9E4EA3C}"/>
              </a:ext>
            </a:extLst>
          </p:cNvPr>
          <p:cNvGrpSpPr/>
          <p:nvPr/>
        </p:nvGrpSpPr>
        <p:grpSpPr>
          <a:xfrm>
            <a:off x="0" y="-4605"/>
            <a:ext cx="9093604" cy="6892101"/>
            <a:chOff x="0" y="-4605"/>
            <a:chExt cx="9093604" cy="6892101"/>
          </a:xfrm>
        </p:grpSpPr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F4EAC42B-E8D7-DCE2-249B-66DBF57618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4CABA076-71BE-E1FE-89B8-67855D8B94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E117A077-4082-BC53-C2F3-6C8D640A822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530" r="35311" b="35988"/>
            <a:stretch/>
          </p:blipFill>
          <p:spPr bwMode="auto">
            <a:xfrm>
              <a:off x="6812520" y="-4605"/>
              <a:ext cx="2281084" cy="685277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صورة 9">
            <a:extLst>
              <a:ext uri="{FF2B5EF4-FFF2-40B4-BE49-F238E27FC236}">
                <a16:creationId xmlns:a16="http://schemas.microsoft.com/office/drawing/2014/main" id="{B28A3030-FB0F-1AE6-90D5-294907EC5E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1" t="15949" r="73521" b="19763"/>
          <a:stretch/>
        </p:blipFill>
        <p:spPr bwMode="auto">
          <a:xfrm>
            <a:off x="7747201" y="-29496"/>
            <a:ext cx="1386967" cy="688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صورة 8" descr="صورة تحتوي على نص, شعار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73F61D6-5521-798A-5F32-31906AE644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-7528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1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CF0A325-22C1-BC8E-9FDC-25350633C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1" t="15949" r="73521" b="19763"/>
          <a:stretch/>
        </p:blipFill>
        <p:spPr bwMode="auto">
          <a:xfrm>
            <a:off x="0" y="-4605"/>
            <a:ext cx="1386967" cy="688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168945E-4B8B-416E-653F-C20052140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1" t="15949" r="73521" b="19763"/>
          <a:stretch/>
        </p:blipFill>
        <p:spPr bwMode="auto">
          <a:xfrm>
            <a:off x="1396799" y="5226"/>
            <a:ext cx="1386967" cy="688227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5B4B1403-6099-5ACE-95C4-59545F905012}"/>
              </a:ext>
            </a:extLst>
          </p:cNvPr>
          <p:cNvSpPr txBox="1"/>
          <p:nvPr/>
        </p:nvSpPr>
        <p:spPr>
          <a:xfrm>
            <a:off x="880533" y="1132894"/>
            <a:ext cx="7958663" cy="4012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spcAft>
                <a:spcPts val="800"/>
              </a:spcAft>
            </a:pPr>
            <a:r>
              <a:rPr lang="ar-SA" sz="1400" b="1" kern="100" dirty="0">
                <a:solidFill>
                  <a:srgbClr val="FCB52D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قياس رضى المستفيدين  </a:t>
            </a:r>
          </a:p>
          <a:p>
            <a:pPr algn="r" rtl="1">
              <a:lnSpc>
                <a:spcPct val="150000"/>
              </a:lnSpc>
              <a:spcAft>
                <a:spcPts val="800"/>
              </a:spcAft>
            </a:pPr>
            <a:endParaRPr lang="ar-SA" sz="500" b="1" kern="100" dirty="0">
              <a:latin typeface="29LT Bukra Bold" panose="000B0903020204020204" pitchFamily="34" charset="-78"/>
              <a:ea typeface="Aptos" panose="020B0004020202020204" pitchFamily="34" charset="0"/>
              <a:cs typeface="29LT Bukra Bold" panose="000B0903020204020204" pitchFamily="34" charset="-78"/>
            </a:endParaRP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FCB52D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الهدف من قياس رضى المستفيدين   </a:t>
            </a:r>
            <a:endParaRPr lang="en-US" sz="1050" kern="100" dirty="0">
              <a:solidFill>
                <a:srgbClr val="FCB52D"/>
              </a:solidFill>
              <a:effectLst/>
              <a:latin typeface="29LT Bukra Bold" panose="000B0903020204020204" pitchFamily="34" charset="-78"/>
              <a:ea typeface="Aptos" panose="020B0004020202020204" pitchFamily="34" charset="0"/>
              <a:cs typeface="29LT Bukra Bold" panose="000B0903020204020204" pitchFamily="34" charset="-78"/>
            </a:endParaRP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1- تحسين الخدمات المقدمة: يتيح قياس رضا المستفيدين  التعرف على نقاط القوة والضعف في خدمات الجمعية.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2- زيادة الكفاءة التشغيلية: تحسين استخدام الموارد المخصصة وضمان توجيهها بشكل أكثر فعالية نحو المبادرات التي تحقق أعلى تأثير ممكن.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3- تعزيز الثقة والشفافية بين الجمعية والمستفيدين .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4- التخطيط الاستراتيجي: يوفر تحليل رضا المستفيدين  بيانات دقيقة تساعد في وضع خطط استراتيجية مستدامة تستند إلى احتياجات وتوقعات المستفيدين ، مما يعزز القدرة على تحقيق الأهداف طويلة الأمد.</a:t>
            </a:r>
            <a:endParaRPr lang="en-US" sz="1050" kern="100" dirty="0">
              <a:solidFill>
                <a:srgbClr val="6F7477"/>
              </a:solidFill>
              <a:effectLst/>
              <a:latin typeface="29LT Bukra Bold" panose="000B0903020204020204" pitchFamily="34" charset="-78"/>
              <a:ea typeface="Aptos" panose="020B0004020202020204" pitchFamily="34" charset="0"/>
              <a:cs typeface="29LT Bukra Bold" panose="000B0903020204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65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7225309B-67C7-849C-1A70-CC46F6947875}"/>
              </a:ext>
            </a:extLst>
          </p:cNvPr>
          <p:cNvGrpSpPr/>
          <p:nvPr/>
        </p:nvGrpSpPr>
        <p:grpSpPr>
          <a:xfrm>
            <a:off x="0" y="-4605"/>
            <a:ext cx="2783766" cy="6892101"/>
            <a:chOff x="0" y="-4605"/>
            <a:chExt cx="2783766" cy="6892101"/>
          </a:xfrm>
        </p:grpSpPr>
        <p:pic>
          <p:nvPicPr>
            <p:cNvPr id="2" name="صورة 1">
              <a:extLst>
                <a:ext uri="{FF2B5EF4-FFF2-40B4-BE49-F238E27FC236}">
                  <a16:creationId xmlns:a16="http://schemas.microsoft.com/office/drawing/2014/main" id="{FC68E4A4-9BC4-60EB-5EE0-CB4B451014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" name="صورة 2">
              <a:extLst>
                <a:ext uri="{FF2B5EF4-FFF2-40B4-BE49-F238E27FC236}">
                  <a16:creationId xmlns:a16="http://schemas.microsoft.com/office/drawing/2014/main" id="{174E010D-4620-5236-5755-D33572581E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B4B1403-6099-5ACE-95C4-59545F905012}"/>
              </a:ext>
            </a:extLst>
          </p:cNvPr>
          <p:cNvSpPr txBox="1"/>
          <p:nvPr/>
        </p:nvSpPr>
        <p:spPr>
          <a:xfrm>
            <a:off x="842433" y="1320057"/>
            <a:ext cx="7958663" cy="421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spcAft>
                <a:spcPts val="800"/>
              </a:spcAft>
            </a:pPr>
            <a:r>
              <a:rPr lang="ar-SA" sz="1400" b="1" kern="100" dirty="0">
                <a:solidFill>
                  <a:srgbClr val="FCB52D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قياس رضى المستفيدين  </a:t>
            </a:r>
          </a:p>
          <a:p>
            <a:pPr algn="r" rtl="1">
              <a:lnSpc>
                <a:spcPct val="150000"/>
              </a:lnSpc>
              <a:spcAft>
                <a:spcPts val="800"/>
              </a:spcAft>
            </a:pPr>
            <a:endParaRPr lang="ar-SA" sz="500" b="1" kern="100" dirty="0">
              <a:latin typeface="29LT Bukra Bold" panose="000B0903020204020204" pitchFamily="34" charset="-78"/>
              <a:ea typeface="Aptos" panose="020B0004020202020204" pitchFamily="34" charset="0"/>
              <a:cs typeface="29LT Bukra Bold" panose="000B0903020204020204" pitchFamily="34" charset="-78"/>
            </a:endParaRP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تم قياس رضا المستفيدين  من خلال استبانة معدة لذلك تحافظ على استقلالية وخصوصية المستفيد وتم قياس الرضا لعدد </a:t>
            </a: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( </a:t>
            </a:r>
            <a:r>
              <a:rPr lang="en-US" sz="14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38</a:t>
            </a: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 ) </a:t>
            </a: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مستفيد وتمثل تقريبا </a:t>
            </a:r>
            <a:r>
              <a:rPr lang="en-US" sz="14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20</a:t>
            </a: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% من الفئة المستهدفة </a:t>
            </a: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 وحولت أرقام الاستجابات إلى نسبة مئوية حتى تسهل قراءتها</a:t>
            </a: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.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وتقيس هذه الاستبانة: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1- التسجيل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2- جودة تقديم الخدمات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3- التواصل وسهولة الوصول للخدمات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effectLst/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4- تعاون وتجاوب فريق العمل والإدارة. </a:t>
            </a:r>
          </a:p>
          <a:p>
            <a:pPr marL="47625" algn="just" rtl="1">
              <a:lnSpc>
                <a:spcPct val="150000"/>
              </a:lnSpc>
              <a:spcAft>
                <a:spcPts val="800"/>
              </a:spcAft>
            </a:pPr>
            <a:r>
              <a:rPr lang="ar-SA" sz="1400" kern="100" dirty="0">
                <a:solidFill>
                  <a:srgbClr val="6F7477"/>
                </a:solidFill>
                <a:latin typeface="29LT Bukra Bold" panose="000B0903020204020204" pitchFamily="34" charset="-78"/>
                <a:ea typeface="Aptos" panose="020B0004020202020204" pitchFamily="34" charset="0"/>
                <a:cs typeface="29LT Bukra Bold" panose="000B0903020204020204" pitchFamily="34" charset="-78"/>
              </a:rPr>
              <a:t>5- استجابة الجمعية.</a:t>
            </a:r>
          </a:p>
        </p:txBody>
      </p:sp>
    </p:spTree>
    <p:extLst>
      <p:ext uri="{BB962C8B-B14F-4D97-AF65-F5344CB8AC3E}">
        <p14:creationId xmlns:p14="http://schemas.microsoft.com/office/powerpoint/2010/main" val="3096496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37168EE-036C-F8BB-4E1B-689FBD7130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1" t="15949" r="73521" b="19763"/>
          <a:stretch/>
        </p:blipFill>
        <p:spPr bwMode="auto">
          <a:xfrm>
            <a:off x="0" y="-4605"/>
            <a:ext cx="1386967" cy="688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535D6BE-F730-D200-C9B1-824E7DCAB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1" t="15949" r="73521" b="19763"/>
          <a:stretch/>
        </p:blipFill>
        <p:spPr bwMode="auto">
          <a:xfrm>
            <a:off x="1396799" y="5226"/>
            <a:ext cx="1386967" cy="688227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760854A-3E5E-D075-9347-458CFE084D86}"/>
              </a:ext>
            </a:extLst>
          </p:cNvPr>
          <p:cNvSpPr txBox="1"/>
          <p:nvPr/>
        </p:nvSpPr>
        <p:spPr>
          <a:xfrm>
            <a:off x="1134534" y="1250628"/>
            <a:ext cx="7188199" cy="364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b="1" kern="100" dirty="0">
                <a:solidFill>
                  <a:srgbClr val="FCB52D"/>
                </a:solidFill>
                <a:latin typeface="29LT Bukra Bold" panose="000B0903020204020204" pitchFamily="34" charset="-78"/>
                <a:cs typeface="29LT Bukra Bold" panose="000B0903020204020204" pitchFamily="34" charset="-78"/>
              </a:rPr>
              <a:t>نتائج الاستبانة لقياس رضا المستفيدين  </a:t>
            </a:r>
          </a:p>
        </p:txBody>
      </p: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0C6F9F7-B3F3-EC3A-7BC1-8D0A52704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5207"/>
              </p:ext>
            </p:extLst>
          </p:nvPr>
        </p:nvGraphicFramePr>
        <p:xfrm>
          <a:off x="1524000" y="1956837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1- هل تقدم الجمعية خدمات ذات جودة عالية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29%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38%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33%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2A281CEF-3496-BCDA-7B0F-D94142FDB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12360"/>
              </p:ext>
            </p:extLst>
          </p:nvPr>
        </p:nvGraphicFramePr>
        <p:xfrm>
          <a:off x="1527104" y="3471508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600" b="1" kern="1200" dirty="0">
                          <a:solidFill>
                            <a:schemeClr val="lt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2- يمكنني الوصول لخدمات الجمعية بسهولة ويسر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31%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41%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28%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557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C43FB77-C0AC-E13A-D31A-F85162D466DB}"/>
              </a:ext>
            </a:extLst>
          </p:cNvPr>
          <p:cNvGrpSpPr/>
          <p:nvPr/>
        </p:nvGrpSpPr>
        <p:grpSpPr>
          <a:xfrm>
            <a:off x="0" y="-4605"/>
            <a:ext cx="2783766" cy="6892101"/>
            <a:chOff x="0" y="-4605"/>
            <a:chExt cx="2783766" cy="6892101"/>
          </a:xfrm>
        </p:grpSpPr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601B56C0-74FA-ADF0-A002-B8AE24C61E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803A6BCF-117B-CF92-0A12-67E0EC9502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0C6F9F7-B3F3-EC3A-7BC1-8D0A52704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715896"/>
              </p:ext>
            </p:extLst>
          </p:nvPr>
        </p:nvGraphicFramePr>
        <p:xfrm>
          <a:off x="1524000" y="1956837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3- المدة الزمنية لتقديم الخدمات في الجمعية مناسبة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25%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37%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38%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2A281CEF-3496-BCDA-7B0F-D94142FDB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060443"/>
              </p:ext>
            </p:extLst>
          </p:nvPr>
        </p:nvGraphicFramePr>
        <p:xfrm>
          <a:off x="1527104" y="3471508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600" b="1" kern="1200" dirty="0">
                          <a:solidFill>
                            <a:schemeClr val="lt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4- تعامل منسوبي الجمعية مميز وراقٍ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45%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40%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15%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sp>
        <p:nvSpPr>
          <p:cNvPr id="6" name="مربع نص 5">
            <a:extLst>
              <a:ext uri="{FF2B5EF4-FFF2-40B4-BE49-F238E27FC236}">
                <a16:creationId xmlns:a16="http://schemas.microsoft.com/office/drawing/2014/main" id="{7FB117C5-AC2A-45F2-8757-24E33D312F39}"/>
              </a:ext>
            </a:extLst>
          </p:cNvPr>
          <p:cNvSpPr txBox="1"/>
          <p:nvPr/>
        </p:nvSpPr>
        <p:spPr>
          <a:xfrm>
            <a:off x="1134534" y="1250628"/>
            <a:ext cx="7188199" cy="364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b="1" kern="100" dirty="0">
                <a:solidFill>
                  <a:srgbClr val="FCB52D"/>
                </a:solidFill>
                <a:latin typeface="29LT Bukra Bold" panose="000B0903020204020204" pitchFamily="34" charset="-78"/>
                <a:cs typeface="29LT Bukra Bold" panose="000B0903020204020204" pitchFamily="34" charset="-78"/>
              </a:rPr>
              <a:t>نتائج الاستبانة لقياس رضا المستفيدين  </a:t>
            </a:r>
          </a:p>
        </p:txBody>
      </p:sp>
    </p:spTree>
    <p:extLst>
      <p:ext uri="{BB962C8B-B14F-4D97-AF65-F5344CB8AC3E}">
        <p14:creationId xmlns:p14="http://schemas.microsoft.com/office/powerpoint/2010/main" val="393851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37A17C74-24AB-DCC9-4580-02917C2C755F}"/>
              </a:ext>
            </a:extLst>
          </p:cNvPr>
          <p:cNvGrpSpPr/>
          <p:nvPr/>
        </p:nvGrpSpPr>
        <p:grpSpPr>
          <a:xfrm>
            <a:off x="0" y="-4605"/>
            <a:ext cx="2783766" cy="6892101"/>
            <a:chOff x="0" y="-4605"/>
            <a:chExt cx="2783766" cy="6892101"/>
          </a:xfrm>
        </p:grpSpPr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C0DFD326-E2B2-07DA-C0E5-FFC6DB4C38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0C350787-F701-BBC6-C998-737DCE0B70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0C6F9F7-B3F3-EC3A-7BC1-8D0A52704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631807"/>
              </p:ext>
            </p:extLst>
          </p:nvPr>
        </p:nvGraphicFramePr>
        <p:xfrm>
          <a:off x="1524000" y="1956837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5- أداء العاملين بالجمعية على قدر كبير من الكفاءة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40%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44%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16%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2A281CEF-3496-BCDA-7B0F-D94142FDB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990393"/>
              </p:ext>
            </p:extLst>
          </p:nvPr>
        </p:nvGraphicFramePr>
        <p:xfrm>
          <a:off x="1527104" y="3471508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600" b="1" kern="1200" dirty="0">
                          <a:solidFill>
                            <a:schemeClr val="lt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6- استجابة الجمعية لطلبات المستفيدين  سريعة ومقنعة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30%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36%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34%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sp>
        <p:nvSpPr>
          <p:cNvPr id="4" name="مربع نص 3">
            <a:extLst>
              <a:ext uri="{FF2B5EF4-FFF2-40B4-BE49-F238E27FC236}">
                <a16:creationId xmlns:a16="http://schemas.microsoft.com/office/drawing/2014/main" id="{B6763BE2-1B99-09E4-B0BB-F71B5B2994C7}"/>
              </a:ext>
            </a:extLst>
          </p:cNvPr>
          <p:cNvSpPr txBox="1"/>
          <p:nvPr/>
        </p:nvSpPr>
        <p:spPr>
          <a:xfrm>
            <a:off x="1134534" y="1250628"/>
            <a:ext cx="7188199" cy="364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b="1" kern="100" dirty="0">
                <a:solidFill>
                  <a:srgbClr val="FCB52D"/>
                </a:solidFill>
                <a:latin typeface="29LT Bukra Bold" panose="000B0903020204020204" pitchFamily="34" charset="-78"/>
                <a:cs typeface="29LT Bukra Bold" panose="000B0903020204020204" pitchFamily="34" charset="-78"/>
              </a:rPr>
              <a:t>نتائج الاستبانة لقياس رضا المستفيدين  </a:t>
            </a:r>
          </a:p>
        </p:txBody>
      </p:sp>
    </p:spTree>
    <p:extLst>
      <p:ext uri="{BB962C8B-B14F-4D97-AF65-F5344CB8AC3E}">
        <p14:creationId xmlns:p14="http://schemas.microsoft.com/office/powerpoint/2010/main" val="1670750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5DDFD5A-7CD0-4A43-EEC0-FC51B0017BB9}"/>
              </a:ext>
            </a:extLst>
          </p:cNvPr>
          <p:cNvGrpSpPr/>
          <p:nvPr/>
        </p:nvGrpSpPr>
        <p:grpSpPr>
          <a:xfrm>
            <a:off x="0" y="-4605"/>
            <a:ext cx="2783766" cy="6892101"/>
            <a:chOff x="0" y="-4605"/>
            <a:chExt cx="2783766" cy="6892101"/>
          </a:xfrm>
        </p:grpSpPr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52379603-49F4-2483-A26B-6112991B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38AED0CC-E640-4ABF-D467-E5EAA027BE9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0C6F9F7-B3F3-EC3A-7BC1-8D0A52704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123626"/>
              </p:ext>
            </p:extLst>
          </p:nvPr>
        </p:nvGraphicFramePr>
        <p:xfrm>
          <a:off x="1524000" y="1956837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7- تبدع الجمعية وتبتكر خدمات جديدة باستمرار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27%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38%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35%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2A281CEF-3496-BCDA-7B0F-D94142FDB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273019"/>
              </p:ext>
            </p:extLst>
          </p:nvPr>
        </p:nvGraphicFramePr>
        <p:xfrm>
          <a:off x="1527104" y="3471508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lt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8- تتواصل الجمعية مع المستفيدين  والمجتمع بشكل مستمر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28%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35%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37%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sp>
        <p:nvSpPr>
          <p:cNvPr id="4" name="مربع نص 3">
            <a:extLst>
              <a:ext uri="{FF2B5EF4-FFF2-40B4-BE49-F238E27FC236}">
                <a16:creationId xmlns:a16="http://schemas.microsoft.com/office/drawing/2014/main" id="{6EEB6FA4-B975-7F7A-AAE4-4F7520F07360}"/>
              </a:ext>
            </a:extLst>
          </p:cNvPr>
          <p:cNvSpPr txBox="1"/>
          <p:nvPr/>
        </p:nvSpPr>
        <p:spPr>
          <a:xfrm>
            <a:off x="1134534" y="1250628"/>
            <a:ext cx="7188199" cy="364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b="1" kern="100" dirty="0">
                <a:solidFill>
                  <a:srgbClr val="FCB52D"/>
                </a:solidFill>
                <a:latin typeface="29LT Bukra Bold" panose="000B0903020204020204" pitchFamily="34" charset="-78"/>
                <a:cs typeface="29LT Bukra Bold" panose="000B0903020204020204" pitchFamily="34" charset="-78"/>
              </a:rPr>
              <a:t>نتائج الاستبانة لقياس رضا المستفيدين  </a:t>
            </a:r>
          </a:p>
        </p:txBody>
      </p:sp>
    </p:spTree>
    <p:extLst>
      <p:ext uri="{BB962C8B-B14F-4D97-AF65-F5344CB8AC3E}">
        <p14:creationId xmlns:p14="http://schemas.microsoft.com/office/powerpoint/2010/main" val="467572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D2333F63-A092-17C4-60BF-F530F2513A3E}"/>
              </a:ext>
            </a:extLst>
          </p:cNvPr>
          <p:cNvGrpSpPr/>
          <p:nvPr/>
        </p:nvGrpSpPr>
        <p:grpSpPr>
          <a:xfrm>
            <a:off x="0" y="-4605"/>
            <a:ext cx="2783766" cy="6892101"/>
            <a:chOff x="0" y="-4605"/>
            <a:chExt cx="2783766" cy="6892101"/>
          </a:xfrm>
        </p:grpSpPr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4039C482-8C46-F23D-A863-BCD4703203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صورة 7">
              <a:extLst>
                <a:ext uri="{FF2B5EF4-FFF2-40B4-BE49-F238E27FC236}">
                  <a16:creationId xmlns:a16="http://schemas.microsoft.com/office/drawing/2014/main" id="{F33FD9A5-AC3C-7D86-F025-F72F1CFE0D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</p:grpSp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20C6F9F7-B3F3-EC3A-7BC1-8D0A52704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317753"/>
              </p:ext>
            </p:extLst>
          </p:nvPr>
        </p:nvGraphicFramePr>
        <p:xfrm>
          <a:off x="1524000" y="1956837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9- إجراءات التسجيل وتقديم الخدمات في الجمعية واضحة وشفافة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34%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55%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400" dirty="0"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21%</a:t>
                      </a:r>
                      <a:endParaRPr lang="ar-SA" sz="1400" dirty="0">
                        <a:latin typeface="29LT Bukra Bold" panose="000B0903020204020204" pitchFamily="34" charset="-78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2A281CEF-3496-BCDA-7B0F-D94142FDB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11546"/>
              </p:ext>
            </p:extLst>
          </p:nvPr>
        </p:nvGraphicFramePr>
        <p:xfrm>
          <a:off x="1527104" y="3471508"/>
          <a:ext cx="6096000" cy="11548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5467269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141123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27907172"/>
                    </a:ext>
                  </a:extLst>
                </a:gridCol>
              </a:tblGrid>
              <a:tr h="413139">
                <a:tc gridSpan="3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ar-SA" sz="1400" b="1" kern="1200" dirty="0">
                          <a:solidFill>
                            <a:schemeClr val="lt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10- شكاوى المستفيدين  تؤخذ بعين الاعتبار وتعالج بشكل سريع</a:t>
                      </a:r>
                    </a:p>
                  </a:txBody>
                  <a:tcPr anchor="ctr"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solidFill>
                      <a:srgbClr val="6F74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599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راضي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مقبول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dirty="0">
                          <a:solidFill>
                            <a:schemeClr val="bg1"/>
                          </a:solidFill>
                          <a:latin typeface="29LT Bukra Bold" panose="000B0903020204020204" pitchFamily="34" charset="-78"/>
                          <a:cs typeface="29LT Bukra Bold" panose="000B0903020204020204" pitchFamily="34" charset="-78"/>
                        </a:rPr>
                        <a:t>غير راضي 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259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26%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42%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29LT Bukra Bold" panose="000B0903020204020204" pitchFamily="34" charset="-78"/>
                          <a:ea typeface="+mn-ea"/>
                          <a:cs typeface="29LT Bukra Bold" panose="000B0903020204020204" pitchFamily="34" charset="-78"/>
                        </a:rPr>
                        <a:t>32%</a:t>
                      </a:r>
                      <a:endParaRPr lang="ar-SA" sz="1400" kern="1200" dirty="0">
                        <a:solidFill>
                          <a:schemeClr val="dk1"/>
                        </a:solidFill>
                        <a:latin typeface="29LT Bukra Bold" panose="000B0903020204020204" pitchFamily="34" charset="-78"/>
                        <a:ea typeface="+mn-ea"/>
                        <a:cs typeface="29LT Bukra Bold" panose="000B0903020204020204" pitchFamily="34" charset="-7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040340"/>
                  </a:ext>
                </a:extLst>
              </a:tr>
            </a:tbl>
          </a:graphicData>
        </a:graphic>
      </p:graphicFrame>
      <p:sp>
        <p:nvSpPr>
          <p:cNvPr id="4" name="مربع نص 3">
            <a:extLst>
              <a:ext uri="{FF2B5EF4-FFF2-40B4-BE49-F238E27FC236}">
                <a16:creationId xmlns:a16="http://schemas.microsoft.com/office/drawing/2014/main" id="{08868D3C-6390-3F92-77AC-B23670E346CF}"/>
              </a:ext>
            </a:extLst>
          </p:cNvPr>
          <p:cNvSpPr txBox="1"/>
          <p:nvPr/>
        </p:nvSpPr>
        <p:spPr>
          <a:xfrm>
            <a:off x="1134534" y="1250628"/>
            <a:ext cx="7188199" cy="364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b="1" kern="100" dirty="0">
                <a:solidFill>
                  <a:srgbClr val="FCB52D"/>
                </a:solidFill>
                <a:latin typeface="29LT Bukra Bold" panose="000B0903020204020204" pitchFamily="34" charset="-78"/>
                <a:cs typeface="29LT Bukra Bold" panose="000B0903020204020204" pitchFamily="34" charset="-78"/>
              </a:rPr>
              <a:t>نتائج الاستبانة لقياس رضا المستفيدين  </a:t>
            </a:r>
          </a:p>
        </p:txBody>
      </p:sp>
    </p:spTree>
    <p:extLst>
      <p:ext uri="{BB962C8B-B14F-4D97-AF65-F5344CB8AC3E}">
        <p14:creationId xmlns:p14="http://schemas.microsoft.com/office/powerpoint/2010/main" val="309510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7E448366-A80B-EA07-47F4-A5C6540DD76D}"/>
              </a:ext>
            </a:extLst>
          </p:cNvPr>
          <p:cNvGrpSpPr/>
          <p:nvPr/>
        </p:nvGrpSpPr>
        <p:grpSpPr>
          <a:xfrm>
            <a:off x="0" y="-4605"/>
            <a:ext cx="2783766" cy="6892101"/>
            <a:chOff x="0" y="-4605"/>
            <a:chExt cx="2783766" cy="6892101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26920705-FBA4-2E62-4A0B-B8654751E4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0" y="-4605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3834A26C-AA4D-1D8B-FE7A-CA0166FB06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41" t="15949" r="73521" b="19763"/>
            <a:stretch/>
          </p:blipFill>
          <p:spPr bwMode="auto">
            <a:xfrm>
              <a:off x="1396799" y="5226"/>
              <a:ext cx="1386967" cy="688227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760854A-3E5E-D075-9347-458CFE084D86}"/>
              </a:ext>
            </a:extLst>
          </p:cNvPr>
          <p:cNvSpPr txBox="1"/>
          <p:nvPr/>
        </p:nvSpPr>
        <p:spPr>
          <a:xfrm>
            <a:off x="1134534" y="1250628"/>
            <a:ext cx="7188199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b="1" kern="100" dirty="0">
                <a:solidFill>
                  <a:srgbClr val="FCB52D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قياس رضى المستفيدين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09D707A-5982-9ED7-E9D2-09B63E96D996}"/>
              </a:ext>
            </a:extLst>
          </p:cNvPr>
          <p:cNvSpPr/>
          <p:nvPr/>
        </p:nvSpPr>
        <p:spPr>
          <a:xfrm>
            <a:off x="942565" y="1827873"/>
            <a:ext cx="6706816" cy="51327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kern="100" dirty="0">
                <a:solidFill>
                  <a:srgbClr val="FCB52D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النتائج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B0B4050D-7D14-73A8-27D4-94BC3A03EE1E}"/>
              </a:ext>
            </a:extLst>
          </p:cNvPr>
          <p:cNvSpPr txBox="1"/>
          <p:nvPr/>
        </p:nvSpPr>
        <p:spPr>
          <a:xfrm>
            <a:off x="1218337" y="2322488"/>
            <a:ext cx="6544733" cy="1991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1- نسبة الراضين (راضي/مقبول)</a:t>
            </a:r>
            <a:r>
              <a:rPr lang="ar-SA" sz="1400" dirty="0">
                <a:latin typeface="Tajawal" panose="00000500000000000000" pitchFamily="2" charset="-78"/>
                <a:cs typeface="Tajawal" panose="00000500000000000000" pitchFamily="2" charset="-78"/>
              </a:rPr>
              <a:t> عن الخدمات المقدمة: </a:t>
            </a:r>
          </a:p>
          <a:p>
            <a:pPr algn="just" rtl="1">
              <a:lnSpc>
                <a:spcPct val="150000"/>
              </a:lnSpc>
            </a:pPr>
            <a:r>
              <a:rPr lang="ar-SA" sz="1400" dirty="0">
                <a:latin typeface="Tajawal" panose="00000500000000000000" pitchFamily="2" charset="-78"/>
                <a:cs typeface="Tajawal" panose="00000500000000000000" pitchFamily="2" charset="-78"/>
              </a:rPr>
              <a:t>هناك تكرار واضح لعدة خدمات مثل التدريب، البرامج العامة والكثير من المستفيدين  أظهروا رضا كبيرًا عن هذه الخدمات.</a:t>
            </a:r>
          </a:p>
          <a:p>
            <a:pPr algn="just" rtl="1">
              <a:lnSpc>
                <a:spcPct val="150000"/>
              </a:lnSpc>
            </a:pPr>
            <a:r>
              <a:rPr lang="ar-SA" sz="1400" b="1" dirty="0">
                <a:latin typeface="Tajawal" panose="00000500000000000000" pitchFamily="2" charset="-78"/>
                <a:cs typeface="Tajawal" panose="00000500000000000000" pitchFamily="2" charset="-78"/>
              </a:rPr>
              <a:t>2- نسبة غير الراضين</a:t>
            </a:r>
            <a:r>
              <a:rPr lang="ar-SA" sz="1400" dirty="0">
                <a:latin typeface="Tajawal" panose="00000500000000000000" pitchFamily="2" charset="-78"/>
                <a:cs typeface="Tajawal" panose="00000500000000000000" pitchFamily="2" charset="-78"/>
              </a:rPr>
              <a:t>: </a:t>
            </a:r>
          </a:p>
          <a:p>
            <a:pPr algn="just" rtl="1">
              <a:lnSpc>
                <a:spcPct val="150000"/>
              </a:lnSpc>
            </a:pPr>
            <a:r>
              <a:rPr lang="ar-SA" sz="1400" dirty="0">
                <a:latin typeface="Tajawal" panose="00000500000000000000" pitchFamily="2" charset="-78"/>
                <a:cs typeface="Tajawal" panose="00000500000000000000" pitchFamily="2" charset="-78"/>
              </a:rPr>
              <a:t>عدد كبير من المستفيدين  أظهروا استياءً من عدم تلبية الطلبات بشكل مستمر أو كافٍ، خاصة فيما يتعلق بالمساعدات المالية والتوظيف​​.</a:t>
            </a:r>
          </a:p>
        </p:txBody>
      </p:sp>
    </p:spTree>
    <p:extLst>
      <p:ext uri="{BB962C8B-B14F-4D97-AF65-F5344CB8AC3E}">
        <p14:creationId xmlns:p14="http://schemas.microsoft.com/office/powerpoint/2010/main" val="302025196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نسق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1626</TotalTime>
  <Words>523</Words>
  <Application>Microsoft Office PowerPoint</Application>
  <PresentationFormat>عرض على الشاشة (4:3)</PresentationFormat>
  <Paragraphs>112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8" baseType="lpstr">
      <vt:lpstr>29LT Bukra Bold</vt:lpstr>
      <vt:lpstr>Arial</vt:lpstr>
      <vt:lpstr>Calibri</vt:lpstr>
      <vt:lpstr>Calibri Light</vt:lpstr>
      <vt:lpstr>Tajawal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Yousif Eisa Ahmed</dc:creator>
  <cp:lastModifiedBy>Yousif Eisa Ahmed</cp:lastModifiedBy>
  <cp:revision>36</cp:revision>
  <dcterms:created xsi:type="dcterms:W3CDTF">2024-08-13T03:56:57Z</dcterms:created>
  <dcterms:modified xsi:type="dcterms:W3CDTF">2025-10-28T16:47:03Z</dcterms:modified>
</cp:coreProperties>
</file>